
<file path=[Content_Types].xml><?xml version="1.0" encoding="utf-8"?>
<Types xmlns="http://schemas.openxmlformats.org/package/2006/content-types">
  <Default Extension="jpe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62" r:id="rId5"/>
    <p:sldId id="265" r:id="rId6"/>
    <p:sldId id="260" r:id="rId7"/>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3A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19" autoAdjust="0"/>
    <p:restoredTop sz="58344" autoAdjust="0"/>
  </p:normalViewPr>
  <p:slideViewPr>
    <p:cSldViewPr>
      <p:cViewPr varScale="1">
        <p:scale>
          <a:sx n="46" d="100"/>
          <a:sy n="46" d="100"/>
        </p:scale>
        <p:origin x="1781" y="77"/>
      </p:cViewPr>
      <p:guideLst>
        <p:guide orient="horz" pos="2160"/>
        <p:guide pos="3840"/>
      </p:guideLst>
    </p:cSldViewPr>
  </p:slideViewPr>
  <p:notesTextViewPr>
    <p:cViewPr>
      <p:scale>
        <a:sx n="1" d="1"/>
        <a:sy n="1" d="1"/>
      </p:scale>
      <p:origin x="0" y="0"/>
    </p:cViewPr>
  </p:notesTextViewPr>
  <p:notesViewPr>
    <p:cSldViewPr>
      <p:cViewPr varScale="1">
        <p:scale>
          <a:sx n="61" d="100"/>
          <a:sy n="61" d="100"/>
        </p:scale>
        <p:origin x="3134" y="72"/>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840110" cy="465455"/>
          </a:xfrm>
          <a:prstGeom prst="rect">
            <a:avLst/>
          </a:prstGeom>
        </p:spPr>
        <p:txBody>
          <a:bodyPr vert="horz" lIns="93497" tIns="46749" rIns="93497" bIns="46749" rtlCol="0"/>
          <a:lstStyle>
            <a:lvl1pPr algn="l">
              <a:defRPr sz="1200"/>
            </a:lvl1pPr>
          </a:lstStyle>
          <a:p>
            <a:r>
              <a:rPr lang="en-US" sz="1800" dirty="0">
                <a:latin typeface="Bernard MT Condensed" pitchFamily="18" charset="0"/>
              </a:rPr>
              <a:t>What Can the Righteous Do? (Psalm 11)</a:t>
            </a:r>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r>
              <a:rPr lang="en-US" dirty="0"/>
              <a:t>February 3, 2019 AM</a:t>
            </a:r>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r>
              <a:rPr lang="en-US" dirty="0"/>
              <a:t>West Side church of Christ, Stan Cox</a:t>
            </a:r>
          </a:p>
        </p:txBody>
      </p:sp>
    </p:spTree>
    <p:extLst>
      <p:ext uri="{BB962C8B-B14F-4D97-AF65-F5344CB8AC3E}">
        <p14:creationId xmlns:p14="http://schemas.microsoft.com/office/powerpoint/2010/main" val="2589164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33E752E9-3FDE-4901-A82C-ED86E42E872E}" type="datetimeFigureOut">
              <a:rPr lang="en-US" smtClean="0"/>
              <a:t>2/2/2019</a:t>
            </a:fld>
            <a:endParaRPr lang="en-US"/>
          </a:p>
        </p:txBody>
      </p:sp>
      <p:sp>
        <p:nvSpPr>
          <p:cNvPr id="4" name="Slide Image Placeholder 3"/>
          <p:cNvSpPr>
            <a:spLocks noGrp="1" noRot="1" noChangeAspect="1"/>
          </p:cNvSpPr>
          <p:nvPr>
            <p:ph type="sldImg" idx="2"/>
          </p:nvPr>
        </p:nvSpPr>
        <p:spPr>
          <a:xfrm>
            <a:off x="425450" y="698500"/>
            <a:ext cx="62039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9A440F4F-1725-457E-A23A-FB98372A43AD}" type="slidenum">
              <a:rPr lang="en-US" smtClean="0"/>
              <a:t>‹#›</a:t>
            </a:fld>
            <a:endParaRPr lang="en-US"/>
          </a:p>
        </p:txBody>
      </p:sp>
    </p:spTree>
    <p:extLst>
      <p:ext uri="{BB962C8B-B14F-4D97-AF65-F5344CB8AC3E}">
        <p14:creationId xmlns:p14="http://schemas.microsoft.com/office/powerpoint/2010/main" val="3852114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8500"/>
            <a:ext cx="6203950" cy="3490913"/>
          </a:xfrm>
        </p:spPr>
      </p:sp>
      <p:sp>
        <p:nvSpPr>
          <p:cNvPr id="3" name="Notes Placeholder 2"/>
          <p:cNvSpPr>
            <a:spLocks noGrp="1"/>
          </p:cNvSpPr>
          <p:nvPr>
            <p:ph type="body" idx="1"/>
          </p:nvPr>
        </p:nvSpPr>
        <p:spPr/>
        <p:txBody>
          <a:bodyPr/>
          <a:lstStyle/>
          <a:p>
            <a:r>
              <a:rPr lang="en-US" dirty="0"/>
              <a:t>Sermon</a:t>
            </a:r>
            <a:r>
              <a:rPr lang="en-US" baseline="0" dirty="0"/>
              <a:t> based upon an article written by Joe Price, appearing in The Spirit’s Sword (6/30/2013)</a:t>
            </a:r>
          </a:p>
          <a:p>
            <a:r>
              <a:rPr lang="en-US" baseline="0" dirty="0"/>
              <a:t>Preached at West Side, on June 30, 2013 AM</a:t>
            </a:r>
          </a:p>
          <a:p>
            <a:r>
              <a:rPr lang="en-US" baseline="0" dirty="0"/>
              <a:t>Preached at West Side on February 3, 2019 AM</a:t>
            </a:r>
          </a:p>
        </p:txBody>
      </p:sp>
      <p:sp>
        <p:nvSpPr>
          <p:cNvPr id="4" name="Slide Number Placeholder 3"/>
          <p:cNvSpPr>
            <a:spLocks noGrp="1"/>
          </p:cNvSpPr>
          <p:nvPr>
            <p:ph type="sldNum" sz="quarter" idx="10"/>
          </p:nvPr>
        </p:nvSpPr>
        <p:spPr/>
        <p:txBody>
          <a:bodyPr/>
          <a:lstStyle/>
          <a:p>
            <a:fld id="{9A440F4F-1725-457E-A23A-FB98372A43AD}" type="slidenum">
              <a:rPr lang="en-US" smtClean="0"/>
              <a:t>1</a:t>
            </a:fld>
            <a:endParaRPr lang="en-US"/>
          </a:p>
        </p:txBody>
      </p:sp>
    </p:spTree>
    <p:extLst>
      <p:ext uri="{BB962C8B-B14F-4D97-AF65-F5344CB8AC3E}">
        <p14:creationId xmlns:p14="http://schemas.microsoft.com/office/powerpoint/2010/main" val="2554568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16:13), </a:t>
            </a:r>
            <a:r>
              <a:rPr lang="en-US" b="0" i="1" dirty="0"/>
              <a:t>“And do not lead us into temptation, but deliver us from the evil one. For Yours is the kingdom and the power and the glory forever. Amen.”</a:t>
            </a:r>
          </a:p>
          <a:p>
            <a:endParaRPr lang="en-US" b="0" i="1" dirty="0"/>
          </a:p>
          <a:p>
            <a:r>
              <a:rPr lang="en-US" b="1" i="0" dirty="0"/>
              <a:t>(Romans 8:37-39), </a:t>
            </a:r>
            <a:r>
              <a:rPr lang="en-US" b="0" i="1" dirty="0"/>
              <a:t>“Yet in all these things we are more than conquerors through Him who loved us. </a:t>
            </a:r>
            <a:r>
              <a:rPr lang="en-US" b="0" i="1" baseline="30000" dirty="0"/>
              <a:t>38</a:t>
            </a:r>
            <a:r>
              <a:rPr lang="en-US" b="0" i="1" dirty="0"/>
              <a:t> For I am persuaded that neither death nor life, nor angels nor principalities nor powers, nor things present nor things to come, 39 nor height nor depth, nor any other created thing, shall be able to separate us from the love of God which is in Christ Jesus our Lord.”</a:t>
            </a:r>
          </a:p>
          <a:p>
            <a:endParaRPr lang="en-US" b="0" i="1" dirty="0"/>
          </a:p>
          <a:p>
            <a:r>
              <a:rPr lang="en-US" b="1" i="0" dirty="0"/>
              <a:t>[CLICK]</a:t>
            </a:r>
          </a:p>
          <a:p>
            <a:r>
              <a:rPr lang="en-US" b="1" i="0" dirty="0"/>
              <a:t>(Acts 4:24…), </a:t>
            </a:r>
            <a:r>
              <a:rPr lang="en-US" b="0" i="1" dirty="0"/>
              <a:t>“So when they heard that, they raised their voice to God with one accord and said: “Lord, You are God, who made heaven and earth and the sea, and all that is in them…”</a:t>
            </a:r>
          </a:p>
          <a:p>
            <a:r>
              <a:rPr lang="en-US" b="1" i="0" dirty="0"/>
              <a:t>(…29-30), </a:t>
            </a:r>
            <a:r>
              <a:rPr lang="en-US" b="0" i="1" dirty="0"/>
              <a:t>“…Now, Lord, look on their threats, and grant to Your servants that with all boldness they may speak Your word, </a:t>
            </a:r>
            <a:r>
              <a:rPr lang="en-US" b="0" i="1" baseline="30000" dirty="0"/>
              <a:t>30</a:t>
            </a:r>
            <a:r>
              <a:rPr lang="en-US" b="0" i="1" dirty="0"/>
              <a:t> by stretching out Your hand to heal, and that signs and wonders may be done through the name of Your holy Servant Jesus.”</a:t>
            </a:r>
          </a:p>
          <a:p>
            <a:endParaRPr lang="en-US" b="0" i="1" dirty="0"/>
          </a:p>
          <a:p>
            <a:r>
              <a:rPr lang="en-US" b="1" i="0" dirty="0"/>
              <a:t>[CLICK]</a:t>
            </a:r>
          </a:p>
          <a:p>
            <a:r>
              <a:rPr lang="en-US" b="1" i="0" dirty="0"/>
              <a:t>(Psalm 37:1-2), </a:t>
            </a:r>
            <a:r>
              <a:rPr lang="en-US" sz="1200" b="0" i="1" dirty="0">
                <a:latin typeface="+mn-lt"/>
              </a:rPr>
              <a:t>“</a:t>
            </a:r>
            <a:r>
              <a:rPr lang="en-US" sz="1200" i="1" dirty="0">
                <a:solidFill>
                  <a:srgbClr val="FFFF00"/>
                </a:solidFill>
                <a:latin typeface="+mn-lt"/>
              </a:rPr>
              <a:t>Do not </a:t>
            </a:r>
            <a:r>
              <a:rPr lang="en-US" sz="1200" b="1" i="1" u="sng" dirty="0">
                <a:solidFill>
                  <a:srgbClr val="FFFF00"/>
                </a:solidFill>
                <a:latin typeface="+mn-lt"/>
              </a:rPr>
              <a:t>fret</a:t>
            </a:r>
            <a:r>
              <a:rPr lang="en-US" sz="1200" i="1" dirty="0">
                <a:solidFill>
                  <a:srgbClr val="FFFF00"/>
                </a:solidFill>
                <a:latin typeface="+mn-lt"/>
              </a:rPr>
              <a:t> because of evildoers</a:t>
            </a:r>
            <a:r>
              <a:rPr lang="en-US" sz="1200" i="1" dirty="0">
                <a:latin typeface="+mn-lt"/>
              </a:rPr>
              <a:t>, nor be envious of the workers of iniquity.  </a:t>
            </a:r>
            <a:r>
              <a:rPr lang="en-US" sz="1200" i="1" baseline="30000" dirty="0">
                <a:latin typeface="+mn-lt"/>
              </a:rPr>
              <a:t>2 </a:t>
            </a:r>
            <a:r>
              <a:rPr lang="en-US" sz="1200" i="1" dirty="0">
                <a:latin typeface="+mn-lt"/>
              </a:rPr>
              <a:t>For they shall soon be cut down like the grass, And wither as the green herb.”</a:t>
            </a:r>
          </a:p>
          <a:p>
            <a:pPr marL="628650" lvl="1" indent="-171450">
              <a:buFont typeface="Arial" panose="020B0604020202020204" pitchFamily="34" charset="0"/>
              <a:buChar char="•"/>
            </a:pPr>
            <a:r>
              <a:rPr lang="en-US" sz="1200" dirty="0">
                <a:latin typeface="+mn-lt"/>
              </a:rPr>
              <a:t>Fret – (</a:t>
            </a:r>
            <a:r>
              <a:rPr lang="en-US" sz="1200" dirty="0" err="1">
                <a:latin typeface="+mn-lt"/>
              </a:rPr>
              <a:t>chârâ</a:t>
            </a:r>
            <a:r>
              <a:rPr lang="en-US" sz="1200" dirty="0">
                <a:latin typeface="+mn-lt"/>
              </a:rPr>
              <a:t>, </a:t>
            </a:r>
            <a:r>
              <a:rPr lang="en-US" sz="1200" i="1" dirty="0" err="1">
                <a:latin typeface="+mn-lt"/>
              </a:rPr>
              <a:t>khaw</a:t>
            </a:r>
            <a:r>
              <a:rPr lang="en-US" sz="1200" i="1" dirty="0">
                <a:latin typeface="+mn-lt"/>
              </a:rPr>
              <a:t>-raw’</a:t>
            </a:r>
            <a:r>
              <a:rPr lang="en-US" sz="1200" dirty="0">
                <a:latin typeface="+mn-lt"/>
              </a:rPr>
              <a:t>) to </a:t>
            </a:r>
            <a:r>
              <a:rPr lang="en-US" sz="1200" i="1" dirty="0">
                <a:latin typeface="+mn-lt"/>
              </a:rPr>
              <a:t>glow</a:t>
            </a:r>
            <a:r>
              <a:rPr lang="en-US" sz="1200" dirty="0">
                <a:latin typeface="+mn-lt"/>
              </a:rPr>
              <a:t> or grow warm; figuratively (usually) to </a:t>
            </a:r>
            <a:r>
              <a:rPr lang="en-US" sz="1200" i="1" dirty="0">
                <a:latin typeface="+mn-lt"/>
              </a:rPr>
              <a:t>blaze</a:t>
            </a:r>
            <a:r>
              <a:rPr lang="en-US" sz="1200" dirty="0">
                <a:latin typeface="+mn-lt"/>
              </a:rPr>
              <a:t> up, of anger, zeal, jealousy: - be angry, burn, be displeased (Strong)</a:t>
            </a:r>
          </a:p>
          <a:p>
            <a:endParaRPr lang="en-US" b="0" i="1" dirty="0"/>
          </a:p>
          <a:p>
            <a:r>
              <a:rPr lang="en-US" b="1" i="0" dirty="0"/>
              <a:t>(Ecclesiastes 7:9), </a:t>
            </a:r>
            <a:r>
              <a:rPr lang="en-US" b="0" i="1" dirty="0"/>
              <a:t>“Do not hasten in your spirit to be angry, For anger rests in the bosom of fools.”</a:t>
            </a:r>
          </a:p>
          <a:p>
            <a:endParaRPr lang="en-US" b="0" i="1" dirty="0"/>
          </a:p>
          <a:p>
            <a:r>
              <a:rPr lang="en-US" b="1" i="0" dirty="0"/>
              <a:t>(Romans 12:18-19), </a:t>
            </a:r>
            <a:r>
              <a:rPr lang="en-US" b="0" i="1" dirty="0"/>
              <a:t>“If it is possible, as much as depends on you, live peaceably with all men. </a:t>
            </a:r>
            <a:r>
              <a:rPr lang="en-US" b="0" i="1" baseline="30000" dirty="0"/>
              <a:t>19</a:t>
            </a:r>
            <a:r>
              <a:rPr lang="en-US" b="0" i="1" dirty="0"/>
              <a:t> </a:t>
            </a:r>
            <a:r>
              <a:rPr lang="en-US" b="1" i="1" dirty="0"/>
              <a:t>Beloved, do not avenge yourselves, but rather give place to wrath</a:t>
            </a:r>
            <a:r>
              <a:rPr lang="en-US" b="0" i="1" dirty="0"/>
              <a:t>; for it is written, “Vengeance is Mine, I will repay,” says the Lord.</a:t>
            </a:r>
          </a:p>
          <a:p>
            <a:endParaRPr lang="en-US" b="0" i="1" dirty="0"/>
          </a:p>
          <a:p>
            <a:endParaRPr lang="en-US" b="0" i="1" dirty="0"/>
          </a:p>
          <a:p>
            <a:endParaRPr lang="en-US" dirty="0"/>
          </a:p>
        </p:txBody>
      </p:sp>
      <p:sp>
        <p:nvSpPr>
          <p:cNvPr id="4" name="Slide Number Placeholder 3"/>
          <p:cNvSpPr>
            <a:spLocks noGrp="1"/>
          </p:cNvSpPr>
          <p:nvPr>
            <p:ph type="sldNum" sz="quarter" idx="5"/>
          </p:nvPr>
        </p:nvSpPr>
        <p:spPr/>
        <p:txBody>
          <a:bodyPr/>
          <a:lstStyle/>
          <a:p>
            <a:fld id="{9A440F4F-1725-457E-A23A-FB98372A43AD}" type="slidenum">
              <a:rPr lang="en-US" smtClean="0"/>
              <a:t>4</a:t>
            </a:fld>
            <a:endParaRPr lang="en-US"/>
          </a:p>
        </p:txBody>
      </p:sp>
    </p:spTree>
    <p:extLst>
      <p:ext uri="{BB962C8B-B14F-4D97-AF65-F5344CB8AC3E}">
        <p14:creationId xmlns:p14="http://schemas.microsoft.com/office/powerpoint/2010/main" val="1288244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12:17…), </a:t>
            </a:r>
            <a:r>
              <a:rPr lang="en-US" i="1" dirty="0"/>
              <a:t>“Repay no one evil for evil…”</a:t>
            </a:r>
          </a:p>
          <a:p>
            <a:r>
              <a:rPr lang="en-US" b="1" dirty="0"/>
              <a:t>(…Romans 12:20-21), </a:t>
            </a:r>
            <a:r>
              <a:rPr lang="en-US" i="1" dirty="0"/>
              <a:t>“…Therefore “If your enemy is hungry, feed him; If he is thirsty, give him a drink; For in so doing you will heap coals of fire on his head.” </a:t>
            </a:r>
            <a:r>
              <a:rPr lang="en-US" i="1" baseline="30000" dirty="0"/>
              <a:t>21</a:t>
            </a:r>
            <a:r>
              <a:rPr lang="en-US" i="1" dirty="0"/>
              <a:t> </a:t>
            </a:r>
            <a:r>
              <a:rPr lang="en-US" b="1" i="1" dirty="0"/>
              <a:t>Do not be overcome by evil, but overcome evil with good.”</a:t>
            </a:r>
          </a:p>
          <a:p>
            <a:endParaRPr lang="en-US" dirty="0"/>
          </a:p>
          <a:p>
            <a:r>
              <a:rPr lang="en-US" b="1" dirty="0"/>
              <a:t>(1 Peter 2:21-23), </a:t>
            </a:r>
            <a:r>
              <a:rPr lang="en-US" dirty="0"/>
              <a:t>“</a:t>
            </a:r>
            <a:r>
              <a:rPr lang="en-US" i="1" dirty="0"/>
              <a:t>For to this you were called, because Christ also suffered for us, </a:t>
            </a:r>
            <a:r>
              <a:rPr lang="en-US" b="1" i="1" dirty="0"/>
              <a:t>leaving us an example, that you should follow His steps</a:t>
            </a:r>
            <a:r>
              <a:rPr lang="en-US" i="1" dirty="0"/>
              <a:t>: </a:t>
            </a:r>
            <a:r>
              <a:rPr lang="en-US" i="1" baseline="30000" dirty="0"/>
              <a:t> 22</a:t>
            </a:r>
            <a:r>
              <a:rPr lang="en-US" i="1" dirty="0"/>
              <a:t> “Who committed no sin, Nor was deceit found in His mouth”;  </a:t>
            </a:r>
            <a:r>
              <a:rPr lang="en-US" i="1" baseline="30000" dirty="0"/>
              <a:t>23</a:t>
            </a:r>
            <a:r>
              <a:rPr lang="en-US" i="1" dirty="0"/>
              <a:t> who, </a:t>
            </a:r>
            <a:r>
              <a:rPr lang="en-US" b="1" i="1" dirty="0"/>
              <a:t>when He was reviled, did not revile in return; when He suffered, He did not threaten</a:t>
            </a:r>
            <a:r>
              <a:rPr lang="en-US" i="1" dirty="0"/>
              <a:t>, but committed Himself to Him who judges righteously.”</a:t>
            </a:r>
          </a:p>
          <a:p>
            <a:endParaRPr lang="en-US" dirty="0"/>
          </a:p>
          <a:p>
            <a:endParaRPr lang="en-US" dirty="0"/>
          </a:p>
          <a:p>
            <a:r>
              <a:rPr lang="en-US" b="1" dirty="0"/>
              <a:t>(Philippians 3:17…), </a:t>
            </a:r>
            <a:r>
              <a:rPr lang="en-US" i="1" dirty="0"/>
              <a:t>“Brethren, </a:t>
            </a:r>
            <a:r>
              <a:rPr lang="en-US" b="1" i="1" dirty="0"/>
              <a:t>join in following my example</a:t>
            </a:r>
            <a:r>
              <a:rPr lang="en-US" i="1" dirty="0"/>
              <a:t>, and note those who so walk, as you have us for a pattern…”</a:t>
            </a:r>
          </a:p>
          <a:p>
            <a:r>
              <a:rPr lang="en-US" b="1" dirty="0"/>
              <a:t>(…Philippians 3:20-21),</a:t>
            </a:r>
            <a:r>
              <a:rPr lang="en-US" b="1" i="1" dirty="0"/>
              <a:t> </a:t>
            </a:r>
            <a:r>
              <a:rPr lang="en-US" i="1" dirty="0"/>
              <a:t>“…</a:t>
            </a:r>
            <a:r>
              <a:rPr lang="en-US" b="1" i="1" dirty="0"/>
              <a:t>For our citizenship is in heaven</a:t>
            </a:r>
            <a:r>
              <a:rPr lang="en-US" i="1" dirty="0"/>
              <a:t>, from which we also eagerly wait for the Savior, the Lord Jesus Christ, </a:t>
            </a:r>
            <a:r>
              <a:rPr lang="en-US" i="1" baseline="30000" dirty="0"/>
              <a:t>21</a:t>
            </a:r>
            <a:r>
              <a:rPr lang="en-US" i="1" dirty="0"/>
              <a:t> who will transform our lowly body that it may be conformed to His glorious body, according to the working by which He is able even to subdue all things to Himself.”</a:t>
            </a:r>
          </a:p>
          <a:p>
            <a:endParaRPr lang="en-US" dirty="0"/>
          </a:p>
          <a:p>
            <a:r>
              <a:rPr lang="en-US" b="1" dirty="0"/>
              <a:t>(1 Peter 2:11-12), </a:t>
            </a:r>
            <a:r>
              <a:rPr lang="en-US" i="1" dirty="0"/>
              <a:t>“Beloved, I beg you as sojourners and pilgrims, abstain from fleshly lusts which war against the soul, </a:t>
            </a:r>
            <a:r>
              <a:rPr lang="en-US" i="1" baseline="30000" dirty="0"/>
              <a:t>12</a:t>
            </a:r>
            <a:r>
              <a:rPr lang="en-US" i="1" dirty="0"/>
              <a:t> having your conduct honorable among the Gentiles, that when they speak against you as evildoers, they may, by your good works which they observe, glorify God in the day of visitation.”</a:t>
            </a:r>
          </a:p>
          <a:p>
            <a:endParaRPr lang="en-US" dirty="0"/>
          </a:p>
          <a:p>
            <a:r>
              <a:rPr lang="en-US" b="1" dirty="0"/>
              <a:t>(1 Peter 2:13-17), [RULE] </a:t>
            </a:r>
            <a:r>
              <a:rPr lang="en-US" i="1" dirty="0"/>
              <a:t>“Therefore submit yourselves </a:t>
            </a:r>
            <a:r>
              <a:rPr lang="en-US" b="1" i="1" dirty="0"/>
              <a:t>to every ordinance of man for the Lord’s sake</a:t>
            </a:r>
            <a:r>
              <a:rPr lang="en-US" i="1" dirty="0"/>
              <a:t>, whether to the king as supreme, </a:t>
            </a:r>
            <a:r>
              <a:rPr lang="en-US" i="1" baseline="30000" dirty="0"/>
              <a:t>14</a:t>
            </a:r>
            <a:r>
              <a:rPr lang="en-US" i="1" dirty="0"/>
              <a:t> or to governors, as to those who are sent by him for the punishment of evildoers and for the praise of those who do good. </a:t>
            </a:r>
            <a:r>
              <a:rPr lang="en-US" i="1" baseline="30000" dirty="0"/>
              <a:t>15</a:t>
            </a:r>
            <a:r>
              <a:rPr lang="en-US" i="1" dirty="0"/>
              <a:t> </a:t>
            </a:r>
            <a:r>
              <a:rPr lang="en-US" b="1" i="1" dirty="0"/>
              <a:t>For this is the will of God</a:t>
            </a:r>
            <a:r>
              <a:rPr lang="en-US" i="1" dirty="0"/>
              <a:t>, that by doing good you may put to silence the ignorance of foolish men— </a:t>
            </a:r>
            <a:r>
              <a:rPr lang="en-US" i="1" baseline="30000" dirty="0"/>
              <a:t>16</a:t>
            </a:r>
            <a:r>
              <a:rPr lang="en-US" i="1" dirty="0"/>
              <a:t> as free, yet not using liberty as a cloak for vice, but as bondservants of God. </a:t>
            </a:r>
            <a:r>
              <a:rPr lang="en-US" i="1" baseline="30000" dirty="0"/>
              <a:t>17</a:t>
            </a:r>
            <a:r>
              <a:rPr lang="en-US" i="1" dirty="0"/>
              <a:t> Honor all people. Love the brotherhood. Fear God. </a:t>
            </a:r>
            <a:r>
              <a:rPr lang="en-US" b="1" i="1" dirty="0"/>
              <a:t>Honor the king</a:t>
            </a:r>
            <a:r>
              <a:rPr lang="en-US" i="1" dirty="0"/>
              <a:t>.”</a:t>
            </a:r>
          </a:p>
          <a:p>
            <a:endParaRPr lang="en-US" dirty="0"/>
          </a:p>
          <a:p>
            <a:r>
              <a:rPr lang="en-US" b="1" dirty="0"/>
              <a:t>(Acts 5:27-30), [EXCEPTION], </a:t>
            </a:r>
            <a:r>
              <a:rPr lang="en-US" i="1" dirty="0"/>
              <a:t>“Then the captain went with the officers and brought them without violence, for they feared the people, lest they should be stoned. </a:t>
            </a:r>
            <a:r>
              <a:rPr lang="en-US" i="1" baseline="30000" dirty="0"/>
              <a:t>27</a:t>
            </a:r>
            <a:r>
              <a:rPr lang="en-US" i="1" dirty="0"/>
              <a:t> And when they had brought them, they set them before the council. And the high priest asked them,</a:t>
            </a:r>
            <a:r>
              <a:rPr lang="en-US" i="1" baseline="30000" dirty="0"/>
              <a:t> 28</a:t>
            </a:r>
            <a:r>
              <a:rPr lang="en-US" i="1" dirty="0"/>
              <a:t> saying, “</a:t>
            </a:r>
            <a:r>
              <a:rPr lang="en-US" b="1" i="1" dirty="0"/>
              <a:t>Did we not strictly command you not to teach in this name</a:t>
            </a:r>
            <a:r>
              <a:rPr lang="en-US" i="1" dirty="0"/>
              <a:t>? And look, you have filled Jerusalem with your doctrine, and intend to bring this Man’s blood on us!” </a:t>
            </a:r>
            <a:r>
              <a:rPr lang="en-US" i="1" baseline="30000" dirty="0"/>
              <a:t>29</a:t>
            </a:r>
            <a:r>
              <a:rPr lang="en-US" i="1" dirty="0"/>
              <a:t> </a:t>
            </a:r>
            <a:r>
              <a:rPr lang="en-US" b="1" i="1" dirty="0"/>
              <a:t>But Peter and the other apostles answered and said: “We ought to obey God rather than men</a:t>
            </a:r>
            <a:r>
              <a:rPr lang="en-US" i="1" dirty="0"/>
              <a:t>.” </a:t>
            </a:r>
          </a:p>
          <a:p>
            <a:endParaRPr lang="en-US" dirty="0"/>
          </a:p>
        </p:txBody>
      </p:sp>
      <p:sp>
        <p:nvSpPr>
          <p:cNvPr id="4" name="Slide Number Placeholder 3"/>
          <p:cNvSpPr>
            <a:spLocks noGrp="1"/>
          </p:cNvSpPr>
          <p:nvPr>
            <p:ph type="sldNum" sz="quarter" idx="5"/>
          </p:nvPr>
        </p:nvSpPr>
        <p:spPr/>
        <p:txBody>
          <a:bodyPr/>
          <a:lstStyle/>
          <a:p>
            <a:fld id="{9A440F4F-1725-457E-A23A-FB98372A43AD}" type="slidenum">
              <a:rPr lang="en-US" smtClean="0"/>
              <a:t>5</a:t>
            </a:fld>
            <a:endParaRPr lang="en-US"/>
          </a:p>
        </p:txBody>
      </p:sp>
    </p:spTree>
    <p:extLst>
      <p:ext uri="{BB962C8B-B14F-4D97-AF65-F5344CB8AC3E}">
        <p14:creationId xmlns:p14="http://schemas.microsoft.com/office/powerpoint/2010/main" val="3724582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rgbClr val="FFFF00"/>
                </a:solidFill>
                <a:latin typeface="Bernard MT Condensed" pitchFamily="18"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D67A5FC-96D9-4D49-874B-CDA22E697706}"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58566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7A5FC-96D9-4D49-874B-CDA22E697706}"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1582791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7A5FC-96D9-4D49-874B-CDA22E697706}"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62478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7A5FC-96D9-4D49-874B-CDA22E697706}"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1785058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67A5FC-96D9-4D49-874B-CDA22E697706}"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1825126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67A5FC-96D9-4D49-874B-CDA22E697706}"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208458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67A5FC-96D9-4D49-874B-CDA22E697706}" type="datetimeFigureOut">
              <a:rPr lang="en-US" smtClean="0"/>
              <a:t>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844612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67A5FC-96D9-4D49-874B-CDA22E697706}" type="datetimeFigureOut">
              <a:rPr lang="en-US" smtClean="0"/>
              <a:t>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52909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7A5FC-96D9-4D49-874B-CDA22E697706}" type="datetimeFigureOut">
              <a:rPr lang="en-US" smtClean="0"/>
              <a:t>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77657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67A5FC-96D9-4D49-874B-CDA22E697706}"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559849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67A5FC-96D9-4D49-874B-CDA22E697706}"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2E235-8AE6-4B66-A287-763CCA9860CA}" type="slidenum">
              <a:rPr lang="en-US" smtClean="0"/>
              <a:t>‹#›</a:t>
            </a:fld>
            <a:endParaRPr lang="en-US"/>
          </a:p>
        </p:txBody>
      </p:sp>
    </p:spTree>
    <p:extLst>
      <p:ext uri="{BB962C8B-B14F-4D97-AF65-F5344CB8AC3E}">
        <p14:creationId xmlns:p14="http://schemas.microsoft.com/office/powerpoint/2010/main" val="4076127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WatercolorSponge/>
                    </a14:imgEffect>
                    <a14:imgEffect>
                      <a14:sharpenSoften amount="-100000"/>
                    </a14:imgEffect>
                    <a14:imgEffect>
                      <a14:brightnessContrast bright="-48000" contrast="8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7A5FC-96D9-4D49-874B-CDA22E697706}" type="datetimeFigureOut">
              <a:rPr lang="en-US" smtClean="0"/>
              <a:t>2/2/2019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2E235-8AE6-4B66-A287-763CCA9860CA}" type="slidenum">
              <a:rPr lang="en-US" smtClean="0"/>
              <a:t>‹#›</a:t>
            </a:fld>
            <a:endParaRPr lang="en-US"/>
          </a:p>
        </p:txBody>
      </p:sp>
    </p:spTree>
    <p:extLst>
      <p:ext uri="{BB962C8B-B14F-4D97-AF65-F5344CB8AC3E}">
        <p14:creationId xmlns:p14="http://schemas.microsoft.com/office/powerpoint/2010/main" val="3267762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00"/>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28601"/>
            <a:ext cx="7772400" cy="1191125"/>
          </a:xfrm>
        </p:spPr>
        <p:txBody>
          <a:bodyPr>
            <a:normAutofit/>
          </a:bodyPr>
          <a:lstStyle/>
          <a:p>
            <a:r>
              <a:rPr lang="en-US" sz="5400" dirty="0"/>
              <a:t>What Can the Righteous Do?</a:t>
            </a:r>
          </a:p>
        </p:txBody>
      </p:sp>
      <p:sp>
        <p:nvSpPr>
          <p:cNvPr id="3" name="Subtitle 2"/>
          <p:cNvSpPr>
            <a:spLocks noGrp="1"/>
          </p:cNvSpPr>
          <p:nvPr>
            <p:ph type="subTitle" idx="1"/>
          </p:nvPr>
        </p:nvSpPr>
        <p:spPr>
          <a:xfrm>
            <a:off x="457200" y="1524000"/>
            <a:ext cx="11353800" cy="5105400"/>
          </a:xfrm>
        </p:spPr>
        <p:txBody>
          <a:bodyPr>
            <a:noAutofit/>
          </a:bodyPr>
          <a:lstStyle/>
          <a:p>
            <a:r>
              <a:rPr lang="en-US" sz="4200" dirty="0"/>
              <a:t>In the </a:t>
            </a:r>
            <a:r>
              <a:rPr lang="en-US" sz="4200" cap="small" dirty="0"/>
              <a:t>Lord</a:t>
            </a:r>
            <a:r>
              <a:rPr lang="en-US" sz="4200" dirty="0"/>
              <a:t> I put my trust; how can you say to my soul, “Flee </a:t>
            </a:r>
            <a:r>
              <a:rPr lang="en-US" sz="4200" i="1" dirty="0"/>
              <a:t>as</a:t>
            </a:r>
            <a:r>
              <a:rPr lang="en-US" sz="4200" dirty="0"/>
              <a:t> a bird to your mountain”? </a:t>
            </a:r>
            <a:r>
              <a:rPr lang="en-US" sz="4200" baseline="30000" dirty="0"/>
              <a:t>2 </a:t>
            </a:r>
            <a:r>
              <a:rPr lang="en-US" sz="4200" dirty="0"/>
              <a:t>For look! The wicked bend </a:t>
            </a:r>
            <a:r>
              <a:rPr lang="en-US" sz="4200" i="1" dirty="0"/>
              <a:t>their</a:t>
            </a:r>
            <a:r>
              <a:rPr lang="en-US" sz="4200" dirty="0"/>
              <a:t> bow, they make ready their arrow on the string, that they may shoot secretly at the upright in heart. </a:t>
            </a:r>
            <a:r>
              <a:rPr lang="en-US" sz="4200" baseline="30000" dirty="0"/>
              <a:t>3 </a:t>
            </a:r>
            <a:r>
              <a:rPr lang="en-US" sz="4200" dirty="0">
                <a:solidFill>
                  <a:srgbClr val="FFFF00"/>
                </a:solidFill>
              </a:rPr>
              <a:t>If the foundations are destroyed, What can the righteous do?</a:t>
            </a:r>
          </a:p>
          <a:p>
            <a:pPr algn="r"/>
            <a:r>
              <a:rPr lang="en-US" sz="4000" dirty="0"/>
              <a:t>(Psalm 11:1-3)</a:t>
            </a:r>
          </a:p>
        </p:txBody>
      </p:sp>
    </p:spTree>
    <p:extLst>
      <p:ext uri="{BB962C8B-B14F-4D97-AF65-F5344CB8AC3E}">
        <p14:creationId xmlns:p14="http://schemas.microsoft.com/office/powerpoint/2010/main" val="74520645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sz="4800" dirty="0"/>
              <a:t>David’s Travails of Life</a:t>
            </a:r>
          </a:p>
        </p:txBody>
      </p:sp>
      <p:sp>
        <p:nvSpPr>
          <p:cNvPr id="3" name="Content Placeholder 2"/>
          <p:cNvSpPr>
            <a:spLocks noGrp="1"/>
          </p:cNvSpPr>
          <p:nvPr>
            <p:ph sz="half" idx="1"/>
          </p:nvPr>
        </p:nvSpPr>
        <p:spPr>
          <a:xfrm>
            <a:off x="381000" y="1143000"/>
            <a:ext cx="5613400" cy="5486399"/>
          </a:xfrm>
        </p:spPr>
        <p:txBody>
          <a:bodyPr>
            <a:noAutofit/>
          </a:bodyPr>
          <a:lstStyle/>
          <a:p>
            <a:r>
              <a:rPr lang="en-US" sz="4000" dirty="0"/>
              <a:t>Goliath and the Philistines (1 Samuel 17)</a:t>
            </a:r>
          </a:p>
          <a:p>
            <a:r>
              <a:rPr lang="en-US" sz="4000" dirty="0"/>
              <a:t>A paranoid King Saul    (1 Samuel 18-23)</a:t>
            </a:r>
          </a:p>
          <a:p>
            <a:r>
              <a:rPr lang="en-US" sz="4000" dirty="0"/>
              <a:t>Conflict with the </a:t>
            </a:r>
            <a:r>
              <a:rPr lang="en-US" sz="4000" dirty="0" err="1"/>
              <a:t>Amale</a:t>
            </a:r>
            <a:r>
              <a:rPr lang="en-US" sz="4000" dirty="0"/>
              <a:t>-kites (1 Samuel 30)</a:t>
            </a:r>
          </a:p>
          <a:p>
            <a:r>
              <a:rPr lang="en-US" sz="4000" dirty="0"/>
              <a:t>The civil war at his anointing (2 Samuel 2-4)</a:t>
            </a:r>
          </a:p>
        </p:txBody>
      </p:sp>
      <p:sp>
        <p:nvSpPr>
          <p:cNvPr id="4" name="Content Placeholder 3">
            <a:extLst>
              <a:ext uri="{FF2B5EF4-FFF2-40B4-BE49-F238E27FC236}">
                <a16:creationId xmlns:a16="http://schemas.microsoft.com/office/drawing/2014/main" id="{3345E261-55D6-4DA0-B371-30EFE31915A9}"/>
              </a:ext>
            </a:extLst>
          </p:cNvPr>
          <p:cNvSpPr>
            <a:spLocks noGrp="1"/>
          </p:cNvSpPr>
          <p:nvPr>
            <p:ph sz="half" idx="2"/>
          </p:nvPr>
        </p:nvSpPr>
        <p:spPr>
          <a:xfrm>
            <a:off x="6197600" y="1143000"/>
            <a:ext cx="5613400" cy="5333999"/>
          </a:xfrm>
        </p:spPr>
        <p:txBody>
          <a:bodyPr>
            <a:normAutofit/>
          </a:bodyPr>
          <a:lstStyle/>
          <a:p>
            <a:r>
              <a:rPr lang="en-US" sz="4000" dirty="0"/>
              <a:t>Battles while reigning as King (2 Samuel 8)</a:t>
            </a:r>
          </a:p>
          <a:p>
            <a:r>
              <a:rPr lang="en-US" sz="4000" dirty="0"/>
              <a:t>Treachery of his son Absalom (2 Samuel 15)</a:t>
            </a:r>
          </a:p>
          <a:p>
            <a:r>
              <a:rPr lang="en-US" sz="4000" dirty="0"/>
              <a:t>David had reason to ask, </a:t>
            </a:r>
            <a:r>
              <a:rPr lang="en-US" sz="4000" i="1" dirty="0">
                <a:solidFill>
                  <a:srgbClr val="FFFF00"/>
                </a:solidFill>
              </a:rPr>
              <a:t>“What can the righteous do?”</a:t>
            </a:r>
            <a:r>
              <a:rPr lang="en-US" sz="4000" dirty="0">
                <a:solidFill>
                  <a:srgbClr val="FFFF00"/>
                </a:solidFill>
              </a:rPr>
              <a:t> </a:t>
            </a:r>
            <a:r>
              <a:rPr lang="en-US" sz="4000" dirty="0"/>
              <a:t>(Psalm 11:3)</a:t>
            </a:r>
          </a:p>
        </p:txBody>
      </p:sp>
    </p:spTree>
    <p:extLst>
      <p:ext uri="{BB962C8B-B14F-4D97-AF65-F5344CB8AC3E}">
        <p14:creationId xmlns:p14="http://schemas.microsoft.com/office/powerpoint/2010/main" val="39356314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sz="4800" dirty="0"/>
              <a:t>Trust in the Lord</a:t>
            </a:r>
          </a:p>
        </p:txBody>
      </p:sp>
      <p:sp>
        <p:nvSpPr>
          <p:cNvPr id="3" name="Content Placeholder 2"/>
          <p:cNvSpPr>
            <a:spLocks noGrp="1"/>
          </p:cNvSpPr>
          <p:nvPr>
            <p:ph sz="half" idx="1"/>
          </p:nvPr>
        </p:nvSpPr>
        <p:spPr>
          <a:xfrm>
            <a:off x="457200" y="1143000"/>
            <a:ext cx="5537200" cy="5333999"/>
          </a:xfrm>
        </p:spPr>
        <p:txBody>
          <a:bodyPr>
            <a:normAutofit/>
          </a:bodyPr>
          <a:lstStyle/>
          <a:p>
            <a:r>
              <a:rPr lang="en-US" sz="4000" dirty="0"/>
              <a:t>David determined to put his trust in the Lord (Psalm 11:1)</a:t>
            </a:r>
          </a:p>
          <a:p>
            <a:r>
              <a:rPr lang="en-US" sz="4000" dirty="0"/>
              <a:t>Because God rules from heaven (4)</a:t>
            </a:r>
          </a:p>
          <a:p>
            <a:r>
              <a:rPr lang="en-US" sz="4000" dirty="0"/>
              <a:t>Because God sees and examines mankind (4)</a:t>
            </a:r>
          </a:p>
        </p:txBody>
      </p:sp>
      <p:sp>
        <p:nvSpPr>
          <p:cNvPr id="7" name="Content Placeholder 6">
            <a:extLst>
              <a:ext uri="{FF2B5EF4-FFF2-40B4-BE49-F238E27FC236}">
                <a16:creationId xmlns:a16="http://schemas.microsoft.com/office/drawing/2014/main" id="{D379777F-C0B9-4BD5-928B-BAC9C644A1E1}"/>
              </a:ext>
            </a:extLst>
          </p:cNvPr>
          <p:cNvSpPr>
            <a:spLocks noGrp="1"/>
          </p:cNvSpPr>
          <p:nvPr>
            <p:ph sz="half" idx="2"/>
          </p:nvPr>
        </p:nvSpPr>
        <p:spPr>
          <a:xfrm>
            <a:off x="6197600" y="1143001"/>
            <a:ext cx="5689600" cy="5333998"/>
          </a:xfrm>
        </p:spPr>
        <p:txBody>
          <a:bodyPr/>
          <a:lstStyle/>
          <a:p>
            <a:r>
              <a:rPr lang="en-US" sz="4000" dirty="0"/>
              <a:t>Because God hates and punishes wickedness (5-6)</a:t>
            </a:r>
          </a:p>
          <a:p>
            <a:r>
              <a:rPr lang="en-US" sz="4000" dirty="0"/>
              <a:t>Because God loves and upholds righteousness (7)</a:t>
            </a:r>
          </a:p>
          <a:p>
            <a:endParaRPr lang="en-US" dirty="0"/>
          </a:p>
        </p:txBody>
      </p:sp>
    </p:spTree>
    <p:extLst>
      <p:ext uri="{BB962C8B-B14F-4D97-AF65-F5344CB8AC3E}">
        <p14:creationId xmlns:p14="http://schemas.microsoft.com/office/powerpoint/2010/main" val="177724874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914400"/>
          </a:xfrm>
        </p:spPr>
        <p:txBody>
          <a:bodyPr>
            <a:normAutofit/>
          </a:bodyPr>
          <a:lstStyle/>
          <a:p>
            <a:r>
              <a:rPr lang="en-US" sz="4800" dirty="0"/>
              <a:t>What Can the Righteous Do?</a:t>
            </a:r>
          </a:p>
        </p:txBody>
      </p:sp>
      <p:sp>
        <p:nvSpPr>
          <p:cNvPr id="3" name="Content Placeholder 2"/>
          <p:cNvSpPr>
            <a:spLocks noGrp="1"/>
          </p:cNvSpPr>
          <p:nvPr>
            <p:ph idx="1"/>
          </p:nvPr>
        </p:nvSpPr>
        <p:spPr>
          <a:xfrm>
            <a:off x="685800" y="1447800"/>
            <a:ext cx="10896600" cy="4953000"/>
          </a:xfrm>
        </p:spPr>
        <p:txBody>
          <a:bodyPr>
            <a:normAutofit/>
          </a:bodyPr>
          <a:lstStyle/>
          <a:p>
            <a:r>
              <a:rPr lang="en-US" sz="4400" b="1" dirty="0"/>
              <a:t>Continue to keep faith in God</a:t>
            </a:r>
            <a:r>
              <a:rPr lang="en-US" sz="4400" b="1" dirty="0">
                <a:solidFill>
                  <a:srgbClr val="FFFF00"/>
                </a:solidFill>
              </a:rPr>
              <a:t>                      </a:t>
            </a:r>
            <a:r>
              <a:rPr lang="en-US" sz="4000" dirty="0">
                <a:solidFill>
                  <a:srgbClr val="FFFF00"/>
                </a:solidFill>
              </a:rPr>
              <a:t>(Matthew 6:13; Romans 8:37-39)</a:t>
            </a:r>
          </a:p>
          <a:p>
            <a:r>
              <a:rPr lang="en-US" sz="4400" b="1" dirty="0"/>
              <a:t>Continue to pray </a:t>
            </a:r>
          </a:p>
          <a:p>
            <a:pPr marL="457200" lvl="1" indent="0">
              <a:buNone/>
            </a:pPr>
            <a:r>
              <a:rPr lang="en-US" sz="4000" dirty="0">
                <a:solidFill>
                  <a:srgbClr val="FFFF00"/>
                </a:solidFill>
              </a:rPr>
              <a:t>(Acts 4:24,29-30)</a:t>
            </a:r>
          </a:p>
          <a:p>
            <a:r>
              <a:rPr lang="en-US" sz="4400" b="1" dirty="0"/>
              <a:t>Be careful not to be consumed by anger    </a:t>
            </a:r>
          </a:p>
          <a:p>
            <a:pPr marL="457200" lvl="1" indent="0">
              <a:buNone/>
            </a:pPr>
            <a:r>
              <a:rPr lang="en-US" sz="4000" dirty="0">
                <a:solidFill>
                  <a:srgbClr val="FFFF00"/>
                </a:solidFill>
              </a:rPr>
              <a:t>(Psalm 37:1-2; Ecclesiastes 7:9; Romans 12:18-19)</a:t>
            </a:r>
          </a:p>
        </p:txBody>
      </p:sp>
    </p:spTree>
    <p:extLst>
      <p:ext uri="{BB962C8B-B14F-4D97-AF65-F5344CB8AC3E}">
        <p14:creationId xmlns:p14="http://schemas.microsoft.com/office/powerpoint/2010/main" val="607183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anim calcmode="lin" valueType="num">
                                      <p:cBhvr>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066800"/>
          </a:xfrm>
        </p:spPr>
        <p:txBody>
          <a:bodyPr>
            <a:normAutofit/>
          </a:bodyPr>
          <a:lstStyle/>
          <a:p>
            <a:r>
              <a:rPr lang="en-US" sz="4800" dirty="0"/>
              <a:t>What Can the Righteous Do?</a:t>
            </a:r>
          </a:p>
        </p:txBody>
      </p:sp>
      <p:sp>
        <p:nvSpPr>
          <p:cNvPr id="3" name="Content Placeholder 2"/>
          <p:cNvSpPr>
            <a:spLocks noGrp="1"/>
          </p:cNvSpPr>
          <p:nvPr>
            <p:ph idx="1"/>
          </p:nvPr>
        </p:nvSpPr>
        <p:spPr>
          <a:xfrm>
            <a:off x="685800" y="1447800"/>
            <a:ext cx="10591800" cy="4724400"/>
          </a:xfrm>
        </p:spPr>
        <p:txBody>
          <a:bodyPr>
            <a:noAutofit/>
          </a:bodyPr>
          <a:lstStyle/>
          <a:p>
            <a:r>
              <a:rPr lang="en-US" sz="4400" b="1" dirty="0"/>
              <a:t>Overcome evil with good </a:t>
            </a:r>
          </a:p>
          <a:p>
            <a:pPr marL="400050" lvl="1" indent="0">
              <a:buNone/>
            </a:pPr>
            <a:r>
              <a:rPr lang="en-US" sz="4000" dirty="0">
                <a:solidFill>
                  <a:srgbClr val="FFFF00"/>
                </a:solidFill>
              </a:rPr>
              <a:t>(Romans 12:17,20-21; 1 Peter 2:21-23)</a:t>
            </a:r>
          </a:p>
          <a:p>
            <a:r>
              <a:rPr lang="en-US" sz="4400" b="1" dirty="0"/>
              <a:t>Remember they are living for heaven</a:t>
            </a:r>
          </a:p>
          <a:p>
            <a:pPr marL="457200" lvl="1" indent="0">
              <a:buNone/>
            </a:pPr>
            <a:r>
              <a:rPr lang="en-US" sz="4000" dirty="0">
                <a:solidFill>
                  <a:srgbClr val="FFFF00"/>
                </a:solidFill>
              </a:rPr>
              <a:t>(Philippians 3:17, 20-21; 1 Peter 2:11-12)</a:t>
            </a:r>
          </a:p>
          <a:p>
            <a:r>
              <a:rPr lang="en-US" sz="4400" b="1" dirty="0"/>
              <a:t>Obey God rather than men</a:t>
            </a:r>
          </a:p>
          <a:p>
            <a:pPr marL="457200" lvl="1" indent="0">
              <a:buNone/>
            </a:pPr>
            <a:r>
              <a:rPr lang="en-US" sz="4000" dirty="0">
                <a:solidFill>
                  <a:srgbClr val="FFFF00"/>
                </a:solidFill>
              </a:rPr>
              <a:t>(1 Peter 2:13-17; Acts 5:27-30)</a:t>
            </a:r>
          </a:p>
        </p:txBody>
      </p:sp>
    </p:spTree>
    <p:extLst>
      <p:ext uri="{BB962C8B-B14F-4D97-AF65-F5344CB8AC3E}">
        <p14:creationId xmlns:p14="http://schemas.microsoft.com/office/powerpoint/2010/main" val="6071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anim calcmode="lin" valueType="num">
                                      <p:cBhvr>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0"/>
            <a:ext cx="7772400" cy="1219200"/>
          </a:xfrm>
        </p:spPr>
        <p:txBody>
          <a:bodyPr>
            <a:normAutofit/>
          </a:bodyPr>
          <a:lstStyle/>
          <a:p>
            <a:r>
              <a:rPr lang="en-US" sz="5400" dirty="0"/>
              <a:t>Conclusion</a:t>
            </a:r>
          </a:p>
        </p:txBody>
      </p:sp>
      <p:sp>
        <p:nvSpPr>
          <p:cNvPr id="3" name="Subtitle 2"/>
          <p:cNvSpPr>
            <a:spLocks noGrp="1"/>
          </p:cNvSpPr>
          <p:nvPr>
            <p:ph type="subTitle" idx="1"/>
          </p:nvPr>
        </p:nvSpPr>
        <p:spPr>
          <a:xfrm>
            <a:off x="685800" y="1219200"/>
            <a:ext cx="10896600" cy="5410200"/>
          </a:xfrm>
        </p:spPr>
        <p:txBody>
          <a:bodyPr>
            <a:normAutofit/>
          </a:bodyPr>
          <a:lstStyle/>
          <a:p>
            <a:pPr indent="339725" algn="l"/>
            <a:r>
              <a:rPr lang="en-US" sz="4400" dirty="0"/>
              <a:t>Your faith will be tested by the promotion of sin by a faithless, godless society. Stand upon the ground of truth and stand up for Christ. </a:t>
            </a:r>
          </a:p>
          <a:p>
            <a:pPr indent="339725" algn="l"/>
            <a:endParaRPr lang="en-US" sz="2000" dirty="0"/>
          </a:p>
          <a:p>
            <a:pPr indent="339725" algn="l"/>
            <a:r>
              <a:rPr lang="en-US" sz="4400" i="1" dirty="0">
                <a:solidFill>
                  <a:srgbClr val="FFFF00"/>
                </a:solidFill>
              </a:rPr>
              <a:t>“Watch, stand fast in the faith, be brave, be strong. </a:t>
            </a:r>
            <a:r>
              <a:rPr lang="en-US" sz="4400" i="1" baseline="30000" dirty="0">
                <a:solidFill>
                  <a:srgbClr val="FFFF00"/>
                </a:solidFill>
              </a:rPr>
              <a:t> </a:t>
            </a:r>
            <a:r>
              <a:rPr lang="en-US" sz="4400" i="1" dirty="0">
                <a:solidFill>
                  <a:srgbClr val="FFFF00"/>
                </a:solidFill>
              </a:rPr>
              <a:t>Let all that you do be done with love.”</a:t>
            </a:r>
          </a:p>
          <a:p>
            <a:pPr indent="339725" algn="r"/>
            <a:r>
              <a:rPr lang="en-US" sz="4400" dirty="0"/>
              <a:t>(1 Corinthians 16:13-14)</a:t>
            </a:r>
            <a:endParaRPr lang="en-US" sz="4400" dirty="0">
              <a:solidFill>
                <a:srgbClr val="FFFF00"/>
              </a:solidFill>
            </a:endParaRPr>
          </a:p>
        </p:txBody>
      </p:sp>
    </p:spTree>
    <p:extLst>
      <p:ext uri="{BB962C8B-B14F-4D97-AF65-F5344CB8AC3E}">
        <p14:creationId xmlns:p14="http://schemas.microsoft.com/office/powerpoint/2010/main" val="1222965711"/>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452</Words>
  <Application>Microsoft Office PowerPoint</Application>
  <PresentationFormat>Widescreen</PresentationFormat>
  <Paragraphs>71</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Bernard MT Condensed</vt:lpstr>
      <vt:lpstr>Calibri</vt:lpstr>
      <vt:lpstr>Office Theme</vt:lpstr>
      <vt:lpstr>What Can the Righteous Do?</vt:lpstr>
      <vt:lpstr>David’s Travails of Life</vt:lpstr>
      <vt:lpstr>Trust in the Lord</vt:lpstr>
      <vt:lpstr>What Can the Righteous Do?</vt:lpstr>
      <vt:lpstr>What Can the Righteous Do?</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the Righteous Do?</dc:title>
  <dc:creator>Stan</dc:creator>
  <cp:lastModifiedBy>Stan Cox</cp:lastModifiedBy>
  <cp:revision>22</cp:revision>
  <cp:lastPrinted>2013-06-29T21:49:29Z</cp:lastPrinted>
  <dcterms:created xsi:type="dcterms:W3CDTF">2013-06-29T15:22:46Z</dcterms:created>
  <dcterms:modified xsi:type="dcterms:W3CDTF">2019-02-03T05:06:07Z</dcterms:modified>
</cp:coreProperties>
</file>